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3" r:id="rId2"/>
    <p:sldId id="367" r:id="rId3"/>
    <p:sldId id="374" r:id="rId4"/>
    <p:sldId id="262" r:id="rId5"/>
    <p:sldId id="376" r:id="rId6"/>
    <p:sldId id="377" r:id="rId7"/>
    <p:sldId id="378" r:id="rId8"/>
    <p:sldId id="379" r:id="rId9"/>
    <p:sldId id="380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A41"/>
    <a:srgbClr val="1A090D"/>
    <a:srgbClr val="D3E9E4"/>
    <a:srgbClr val="1B3030"/>
    <a:srgbClr val="1F3B38"/>
    <a:srgbClr val="9AC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78590" autoAdjust="0"/>
  </p:normalViewPr>
  <p:slideViewPr>
    <p:cSldViewPr snapToGrid="0">
      <p:cViewPr varScale="1">
        <p:scale>
          <a:sx n="53" d="100"/>
          <a:sy n="53" d="100"/>
        </p:scale>
        <p:origin x="1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7B194-5163-4B02-A1E1-50549820278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70CA-3FB6-43D7-BDC2-DDE91DC2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6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70CA-3FB6-43D7-BDC2-DDE91DC2C6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0FB89-FB6D-47B8-B54A-20800C7A05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0FB89-FB6D-47B8-B54A-20800C7A05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0FB89-FB6D-47B8-B54A-20800C7A05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0FB89-FB6D-47B8-B54A-20800C7A05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8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0FB89-FB6D-47B8-B54A-20800C7A05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0FB89-FB6D-47B8-B54A-20800C7A05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FCCB06-F065-4004-834C-C158AF8D8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F784B9-AC1C-4F00-92BF-E0FA0B4A82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4C6FE-9E08-4E19-A81D-01D93A68D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30D9-ACCA-4CE4-8FFC-BA854962F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C7971-6A5F-4474-AC2B-54E94737DD23}"/>
              </a:ext>
            </a:extLst>
          </p:cNvPr>
          <p:cNvSpPr/>
          <p:nvPr userDrawn="1"/>
        </p:nvSpPr>
        <p:spPr>
          <a:xfrm>
            <a:off x="0" y="5966085"/>
            <a:ext cx="12192000" cy="89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F71F2F-C025-4360-91ED-64CC47887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6112464"/>
            <a:ext cx="3229106" cy="5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7485-7C36-496E-9E16-DDE577AF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>
                <a:solidFill>
                  <a:srgbClr val="254A4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AE5E-5238-42B3-A225-42C3ACC8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10515600" cy="4602687"/>
          </a:xfrm>
        </p:spPr>
        <p:txBody>
          <a:bodyPr/>
          <a:lstStyle>
            <a:lvl1pPr>
              <a:defRPr>
                <a:solidFill>
                  <a:srgbClr val="1A090D"/>
                </a:solidFill>
              </a:defRPr>
            </a:lvl1pPr>
            <a:lvl2pPr>
              <a:defRPr sz="2800">
                <a:solidFill>
                  <a:srgbClr val="254A41"/>
                </a:solidFill>
              </a:defRPr>
            </a:lvl2pPr>
            <a:lvl3pPr marL="914400" indent="0">
              <a:buNone/>
              <a:defRPr sz="2800">
                <a:solidFill>
                  <a:srgbClr val="254A41"/>
                </a:solidFill>
              </a:defRPr>
            </a:lvl3pPr>
            <a:lvl4pPr>
              <a:defRPr>
                <a:solidFill>
                  <a:srgbClr val="254A41"/>
                </a:solidFill>
              </a:defRPr>
            </a:lvl4pPr>
            <a:lvl5pPr>
              <a:defRPr>
                <a:solidFill>
                  <a:srgbClr val="254A4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BBC7-158A-499E-AB8B-2DC0096C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489" y="6356348"/>
            <a:ext cx="2743200" cy="365125"/>
          </a:xfrm>
        </p:spPr>
        <p:txBody>
          <a:bodyPr/>
          <a:lstStyle>
            <a:lvl1pPr>
              <a:defRPr>
                <a:solidFill>
                  <a:srgbClr val="254A41"/>
                </a:solidFill>
              </a:defRPr>
            </a:lvl1pPr>
          </a:lstStyle>
          <a:p>
            <a:fld id="{9213328B-98DB-4073-972B-BA7C137F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A00D99-3CD6-4B9E-938A-A320039C76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7000" y="1825625"/>
            <a:ext cx="4876799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17485-7C36-496E-9E16-DDE577AF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>
                <a:solidFill>
                  <a:srgbClr val="254A4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AE5E-5238-42B3-A225-42C3ACC8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1A090D"/>
                </a:solidFill>
              </a:defRPr>
            </a:lvl1pPr>
            <a:lvl2pPr>
              <a:defRPr sz="2800">
                <a:solidFill>
                  <a:srgbClr val="254A41"/>
                </a:solidFill>
              </a:defRPr>
            </a:lvl2pPr>
            <a:lvl3pPr marL="914400" indent="0">
              <a:buNone/>
              <a:defRPr sz="2800">
                <a:solidFill>
                  <a:srgbClr val="254A41"/>
                </a:solidFill>
              </a:defRPr>
            </a:lvl3pPr>
            <a:lvl4pPr>
              <a:defRPr>
                <a:solidFill>
                  <a:srgbClr val="254A41"/>
                </a:solidFill>
              </a:defRPr>
            </a:lvl4pPr>
            <a:lvl5pPr>
              <a:defRPr>
                <a:solidFill>
                  <a:srgbClr val="254A4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BBC7-158A-499E-AB8B-2DC0096C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489" y="6356348"/>
            <a:ext cx="2743200" cy="365125"/>
          </a:xfrm>
        </p:spPr>
        <p:txBody>
          <a:bodyPr/>
          <a:lstStyle>
            <a:lvl1pPr>
              <a:defRPr>
                <a:solidFill>
                  <a:srgbClr val="254A41"/>
                </a:solidFill>
              </a:defRPr>
            </a:lvl1pPr>
          </a:lstStyle>
          <a:p>
            <a:fld id="{9213328B-98DB-4073-972B-BA7C137FA6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5771F-AA88-45BA-AB91-497F41082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1" y="6310135"/>
            <a:ext cx="2465945" cy="4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6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07CD0A-5D76-41E6-989F-4FF0DE14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489" y="6356348"/>
            <a:ext cx="2743200" cy="365125"/>
          </a:xfrm>
        </p:spPr>
        <p:txBody>
          <a:bodyPr/>
          <a:lstStyle>
            <a:lvl1pPr>
              <a:defRPr>
                <a:solidFill>
                  <a:srgbClr val="254A41"/>
                </a:solidFill>
              </a:defRPr>
            </a:lvl1pPr>
          </a:lstStyle>
          <a:p>
            <a:fld id="{9213328B-98DB-4073-972B-BA7C137FA6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BFF29-F839-4B8A-B2EC-981337458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1" y="6310135"/>
            <a:ext cx="2465945" cy="4575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DA5343-DA26-4B7D-8CDB-B4DD4193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6600">
                <a:solidFill>
                  <a:srgbClr val="254A4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82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C9D1FC-E12A-498D-AA66-55592136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489" y="6356348"/>
            <a:ext cx="2743200" cy="365125"/>
          </a:xfrm>
        </p:spPr>
        <p:txBody>
          <a:bodyPr/>
          <a:lstStyle>
            <a:lvl1pPr>
              <a:defRPr>
                <a:solidFill>
                  <a:srgbClr val="254A41"/>
                </a:solidFill>
              </a:defRPr>
            </a:lvl1pPr>
          </a:lstStyle>
          <a:p>
            <a:fld id="{9213328B-98DB-4073-972B-BA7C137FA6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A094B-E940-467A-971D-F851A6C47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1" y="6310135"/>
            <a:ext cx="2465945" cy="4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3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ACCA9-6FCC-4B28-A8F3-90270FEF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AEEB7-19C3-425C-9C84-7829F597E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E930-4D12-4B61-A308-A12133964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0EF49-C1CF-4294-BCB3-195365B2B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E1E5A-EE59-42F0-9B5E-C32231D75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328B-98DB-4073-972B-BA7C137F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96236-C649-40C4-9EDC-041D5274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328B-98DB-4073-972B-BA7C137FA6F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61C77-98B7-43C2-AFA0-D80D509D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3042-4F82-40D0-B66D-A80DFD0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D2F3-6581-47EB-B63F-B2909ED4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Does this checklist provide enough baseline criteria to self-evaluate your economy’s digital readiness?</a:t>
            </a:r>
          </a:p>
          <a:p>
            <a:pPr lvl="0"/>
            <a:r>
              <a:rPr lang="en-US" dirty="0"/>
              <a:t>What industries in your economy are making the most progress in actualizing digital skills training and implementation? </a:t>
            </a:r>
          </a:p>
          <a:p>
            <a:pPr lvl="0"/>
            <a:r>
              <a:rPr lang="en-US" dirty="0"/>
              <a:t>How do you motivate employees to complete training? Do you provide time for training?</a:t>
            </a:r>
          </a:p>
          <a:p>
            <a:pPr lvl="0"/>
            <a:r>
              <a:rPr lang="en-US" dirty="0"/>
              <a:t>How do you assess current digital skills? Do you have a </a:t>
            </a:r>
            <a:r>
              <a:rPr lang="en-US" dirty="0" err="1"/>
              <a:t>scaleable</a:t>
            </a:r>
            <a:r>
              <a:rPr lang="en-US" dirty="0"/>
              <a:t> solution and process to implement this?</a:t>
            </a:r>
          </a:p>
          <a:p>
            <a:pPr lvl="0"/>
            <a:r>
              <a:rPr lang="en-US" dirty="0"/>
              <a:t>How do balance both non-digital and digital skills in the actual training process?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EEAA2-C5FB-4FE3-8064-F21496CD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328B-98DB-4073-972B-BA7C137FA6F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F1A4D-38A9-4441-BFCE-46E6DE56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84F1-C68F-48FA-B0D8-9D716F3A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Digital Readiness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B0C6-ECAB-4B61-9710-4B5BAA9D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328B-98DB-4073-972B-BA7C137FA6F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290085-432E-4B6D-9B73-34A905110CC1}"/>
              </a:ext>
            </a:extLst>
          </p:cNvPr>
          <p:cNvSpPr/>
          <p:nvPr/>
        </p:nvSpPr>
        <p:spPr>
          <a:xfrm>
            <a:off x="838200" y="1621215"/>
            <a:ext cx="4569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To help APEC governments, employers, and academia understand their levels of preparedness for jobs in the digital age and to support efforts to upskill and reskill workers amidst </a:t>
            </a:r>
            <a:r>
              <a:rPr lang="en-US" dirty="0" err="1">
                <a:latin typeface="+mj-lt"/>
              </a:rPr>
              <a:t>COVID</a:t>
            </a:r>
            <a:r>
              <a:rPr lang="en-US" dirty="0">
                <a:latin typeface="+mj-lt"/>
              </a:rPr>
              <a:t>-19.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Checklist is intended to serve as a resource for all stakeholders in APEC economies with the ability to influence, develop and implement policies and programs to close the digital skills gap – these may include labor, education, and economic officials in APEC member economies; the private sector; academia; and other stakeholders.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6FD9F-C98D-41AD-891E-5F8458B1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9F1FC-76D8-49AD-8F96-C85B58931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555" y="365125"/>
            <a:ext cx="4457700" cy="5762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D03DD-1199-4BE7-AD31-E26F47F1E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320" y="2958810"/>
            <a:ext cx="4476750" cy="3162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577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C1A8-26C9-45F3-91D6-F5E201F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APEC Digital Readiness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DC58-33E5-4440-B923-5F30E937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328B-98DB-4073-972B-BA7C137FA6F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223E0D-E828-4344-9B21-3D56B17E1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32930"/>
              </p:ext>
            </p:extLst>
          </p:nvPr>
        </p:nvGraphicFramePr>
        <p:xfrm>
          <a:off x="424776" y="2072664"/>
          <a:ext cx="11277600" cy="281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04132524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7043453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March 2020 – April 2021 </a:t>
                      </a:r>
                    </a:p>
                  </a:txBody>
                  <a:tcPr marL="121920" marR="121920" marT="60960" marB="60960">
                    <a:solidFill>
                      <a:srgbClr val="002D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– May 2021 </a:t>
                      </a:r>
                    </a:p>
                  </a:txBody>
                  <a:tcPr marL="121920" marR="121920" marT="60960" marB="60960">
                    <a:solidFill>
                      <a:srgbClr val="002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98938"/>
                  </a:ext>
                </a:extLst>
              </a:tr>
              <a:tr h="23164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Development of APEC Digital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Readiness Checklist</a:t>
                      </a:r>
                      <a:r>
                        <a:rPr lang="en-US" sz="2400" dirty="0"/>
                        <a:t>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Created initial draft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Stakeholder consultations (July 2020, review by US Department of Labor, April 2021, final review) </a:t>
                      </a: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dirty="0"/>
                        <a:t>APEC Review and Endorsement: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Endorsed by Human Resources Development Working group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      </a:t>
                      </a: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10396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966F76-DFA2-47EF-A3A6-A6B09557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B0C9A5-7B0B-4CF3-90C4-C6554C8A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3869FD3-2ACF-4E8A-B7A6-DFE19F2B177A}"/>
              </a:ext>
            </a:extLst>
          </p:cNvPr>
          <p:cNvGrpSpPr/>
          <p:nvPr/>
        </p:nvGrpSpPr>
        <p:grpSpPr>
          <a:xfrm>
            <a:off x="457203" y="278096"/>
            <a:ext cx="11277594" cy="6301808"/>
            <a:chOff x="457203" y="278096"/>
            <a:chExt cx="11277594" cy="63018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D4EAA8-3A01-44EE-9217-EFCEDB50B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3" y="278096"/>
              <a:ext cx="7999351" cy="58845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3A0AF4-9ED4-4ABD-9E6E-DAB667D6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369" y="4115937"/>
              <a:ext cx="3696428" cy="2463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38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B0C9A5-7B0B-4CF3-90C4-C6554C8A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97939C5-BAA5-4512-92A3-DCE81F43697C}"/>
              </a:ext>
            </a:extLst>
          </p:cNvPr>
          <p:cNvGrpSpPr/>
          <p:nvPr/>
        </p:nvGrpSpPr>
        <p:grpSpPr>
          <a:xfrm>
            <a:off x="1658874" y="119264"/>
            <a:ext cx="8874252" cy="6619471"/>
            <a:chOff x="806119" y="388312"/>
            <a:chExt cx="8874252" cy="66194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7421C8-3B3B-4A0A-848B-AFA8DD1E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9" y="388312"/>
              <a:ext cx="5916168" cy="5198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0F0F05-E439-4740-A455-B7DA0CB7F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203" y="4897598"/>
              <a:ext cx="5916168" cy="2110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7566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B0C9A5-7B0B-4CF3-90C4-C6554C8A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09A4F2E-3C3D-4529-9183-BC83B01A4A46}"/>
              </a:ext>
            </a:extLst>
          </p:cNvPr>
          <p:cNvGrpSpPr/>
          <p:nvPr/>
        </p:nvGrpSpPr>
        <p:grpSpPr>
          <a:xfrm>
            <a:off x="284184" y="569760"/>
            <a:ext cx="11623631" cy="5401846"/>
            <a:chOff x="147707" y="1108491"/>
            <a:chExt cx="11623631" cy="5401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5BDB1B-BD20-4C15-B9B9-11A78502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"/>
            <a:stretch/>
          </p:blipFill>
          <p:spPr>
            <a:xfrm>
              <a:off x="147707" y="1108491"/>
              <a:ext cx="5916168" cy="4616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910339-4540-4677-B541-D7C137E73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26"/>
            <a:stretch/>
          </p:blipFill>
          <p:spPr>
            <a:xfrm>
              <a:off x="5853138" y="4414695"/>
              <a:ext cx="5918200" cy="20956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0497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B0C9A5-7B0B-4CF3-90C4-C6554C8A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9867F-C90C-4F34-A197-1C3D28A43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0" y="278095"/>
            <a:ext cx="7372344" cy="5465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04CF-7258-4788-AD9C-753FCEE256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r="11817"/>
          <a:stretch/>
        </p:blipFill>
        <p:spPr>
          <a:xfrm>
            <a:off x="7665777" y="3780430"/>
            <a:ext cx="4069020" cy="27299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48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6A40-E9D4-4183-A900-50E24DA2E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250799"/>
            <a:ext cx="7382601" cy="5969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B0C9A5-7B0B-4CF3-90C4-C6554C8AC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3036E-68DE-45FE-8D90-2E9EA1B83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75" y="3168189"/>
            <a:ext cx="4126921" cy="27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B0C9A5-7B0B-4CF3-90C4-C6554C8A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2628900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B2C04-A329-473E-8F74-C9F8BEC60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4" y="273472"/>
            <a:ext cx="6776972" cy="6311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53AD86-138A-4B8F-A039-E3059014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4" y="2265576"/>
            <a:ext cx="4333160" cy="931412"/>
          </a:xfrm>
        </p:spPr>
        <p:txBody>
          <a:bodyPr>
            <a:noAutofit/>
          </a:bodyPr>
          <a:lstStyle/>
          <a:p>
            <a:r>
              <a:rPr lang="en-US" sz="4400" dirty="0"/>
              <a:t>Call for additional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92752F-0884-4279-A07F-4F2BB4D41574}"/>
              </a:ext>
            </a:extLst>
          </p:cNvPr>
          <p:cNvSpPr/>
          <p:nvPr/>
        </p:nvSpPr>
        <p:spPr>
          <a:xfrm>
            <a:off x="457204" y="3426132"/>
            <a:ext cx="433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We welcome further resources as we continue to update this Checklist. </a:t>
            </a:r>
          </a:p>
        </p:txBody>
      </p:sp>
    </p:spTree>
    <p:extLst>
      <p:ext uri="{BB962C8B-B14F-4D97-AF65-F5344CB8AC3E}">
        <p14:creationId xmlns:p14="http://schemas.microsoft.com/office/powerpoint/2010/main" val="12348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259</Words>
  <Application>Microsoft Office PowerPoint</Application>
  <PresentationFormat>Widescreen</PresentationFormat>
  <Paragraphs>33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Bebas Neue</vt:lpstr>
      <vt:lpstr>Calibri</vt:lpstr>
      <vt:lpstr>Calibri Light</vt:lpstr>
      <vt:lpstr>Office Theme</vt:lpstr>
      <vt:lpstr>PowerPoint Presentation</vt:lpstr>
      <vt:lpstr>Digital Readiness </vt:lpstr>
      <vt:lpstr>Timeline – APEC Digital Readiness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for additional Resources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Devon</dc:creator>
  <cp:lastModifiedBy>Nunner, Katherine</cp:lastModifiedBy>
  <cp:revision>79</cp:revision>
  <dcterms:created xsi:type="dcterms:W3CDTF">2021-09-30T18:35:53Z</dcterms:created>
  <dcterms:modified xsi:type="dcterms:W3CDTF">2021-10-27T14:25:14Z</dcterms:modified>
</cp:coreProperties>
</file>